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7" r:id="rId3"/>
    <p:sldId id="257" r:id="rId4"/>
    <p:sldId id="305" r:id="rId5"/>
    <p:sldId id="306" r:id="rId6"/>
    <p:sldId id="258" r:id="rId7"/>
    <p:sldId id="317" r:id="rId8"/>
    <p:sldId id="318" r:id="rId9"/>
    <p:sldId id="319" r:id="rId10"/>
    <p:sldId id="321" r:id="rId11"/>
    <p:sldId id="320" r:id="rId12"/>
    <p:sldId id="289" r:id="rId13"/>
    <p:sldId id="259" r:id="rId14"/>
    <p:sldId id="315" r:id="rId15"/>
    <p:sldId id="291" r:id="rId16"/>
    <p:sldId id="292" r:id="rId17"/>
    <p:sldId id="301" r:id="rId18"/>
    <p:sldId id="303" r:id="rId19"/>
    <p:sldId id="307" r:id="rId20"/>
    <p:sldId id="312" r:id="rId21"/>
    <p:sldId id="311" r:id="rId22"/>
    <p:sldId id="313" r:id="rId23"/>
    <p:sldId id="322" r:id="rId24"/>
    <p:sldId id="286" r:id="rId25"/>
    <p:sldId id="293" r:id="rId26"/>
    <p:sldId id="295" r:id="rId27"/>
    <p:sldId id="296" r:id="rId28"/>
    <p:sldId id="310" r:id="rId29"/>
    <p:sldId id="287" r:id="rId30"/>
    <p:sldId id="294" r:id="rId31"/>
    <p:sldId id="308" r:id="rId32"/>
    <p:sldId id="309" r:id="rId33"/>
    <p:sldId id="300" r:id="rId34"/>
    <p:sldId id="298" r:id="rId35"/>
    <p:sldId id="299" r:id="rId36"/>
    <p:sldId id="314" r:id="rId37"/>
    <p:sldId id="288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3" d="100"/>
          <a:sy n="73" d="100"/>
        </p:scale>
        <p:origin x="-12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el\Desktop\ACF%20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el\Desktop\ACF%20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chemeClr val="tx1"/>
                </a:solidFill>
              </a:rPr>
              <a:t>JAN -SEPT2022 VISITORS BY SEX</a:t>
            </a:r>
          </a:p>
        </c:rich>
      </c:tx>
      <c:layout>
        <c:manualLayout>
          <c:xMode val="edge"/>
          <c:yMode val="edge"/>
          <c:x val="0.19266666666666668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'JAN TO SEPT 2022'!$L$3:$L$4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'JAN TO SEPT 2022'!$M$3:$M$4</c:f>
              <c:numCache>
                <c:formatCode>General</c:formatCode>
                <c:ptCount val="2"/>
                <c:pt idx="0">
                  <c:v>489</c:v>
                </c:pt>
                <c:pt idx="1">
                  <c:v>140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3862272"/>
        <c:axId val="180369664"/>
        <c:axId val="0"/>
      </c:bar3DChart>
      <c:catAx>
        <c:axId val="17386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369664"/>
        <c:crosses val="autoZero"/>
        <c:auto val="1"/>
        <c:lblAlgn val="ctr"/>
        <c:lblOffset val="100"/>
        <c:noMultiLvlLbl val="0"/>
      </c:catAx>
      <c:valAx>
        <c:axId val="180369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8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>
                <a:solidFill>
                  <a:schemeClr val="tx1"/>
                </a:solidFill>
              </a:rPr>
              <a:t>JAN-SEPT</a:t>
            </a:r>
            <a:r>
              <a:rPr lang="fr-FR" sz="1400" baseline="0">
                <a:solidFill>
                  <a:schemeClr val="tx1"/>
                </a:solidFill>
              </a:rPr>
              <a:t> 2022 VISITORS BY YEARS IN BAFOUSSAM</a:t>
            </a:r>
            <a:endParaRPr lang="fr-FR" sz="140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35000"/>
                      <a:satMod val="253000"/>
                    </a:schemeClr>
                  </a:gs>
                  <a:gs pos="50000">
                    <a:schemeClr val="accent3">
                      <a:tint val="42000"/>
                      <a:satMod val="255000"/>
                    </a:schemeClr>
                  </a:gs>
                  <a:gs pos="97000">
                    <a:schemeClr val="accent3">
                      <a:tint val="53000"/>
                      <a:satMod val="260000"/>
                    </a:schemeClr>
                  </a:gs>
                  <a:gs pos="100000">
                    <a:schemeClr val="accent3">
                      <a:tint val="56000"/>
                      <a:satMod val="2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3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'JAN TO SEPT 2022'!$L$16:$L$18</c:f>
              <c:strCache>
                <c:ptCount val="3"/>
                <c:pt idx="0">
                  <c:v>IN BAF &gt;1YR</c:v>
                </c:pt>
                <c:pt idx="1">
                  <c:v>IN BAF 1 TO 2YR</c:v>
                </c:pt>
                <c:pt idx="2">
                  <c:v>IN BAF &lt; 2YRS</c:v>
                </c:pt>
              </c:strCache>
            </c:strRef>
          </c:cat>
          <c:val>
            <c:numRef>
              <c:f>'JAN TO SEPT 2022'!$M$16:$M$18</c:f>
              <c:numCache>
                <c:formatCode>General</c:formatCode>
                <c:ptCount val="3"/>
                <c:pt idx="0">
                  <c:v>142</c:v>
                </c:pt>
                <c:pt idx="1">
                  <c:v>237</c:v>
                </c:pt>
                <c:pt idx="2">
                  <c:v>250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0393472"/>
        <c:axId val="180402048"/>
        <c:axId val="0"/>
      </c:bar3DChart>
      <c:catAx>
        <c:axId val="18039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402048"/>
        <c:crosses val="autoZero"/>
        <c:auto val="1"/>
        <c:lblAlgn val="ctr"/>
        <c:lblOffset val="100"/>
        <c:noMultiLvlLbl val="0"/>
      </c:catAx>
      <c:valAx>
        <c:axId val="180402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039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CE2846D-9C23-4507-A3EE-C243A94C2D05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de-DE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07F983F-5F24-4D8D-B1EC-4C52004FF634}" type="slidenum">
              <a:rPr lang="de-DE" smtClean="0"/>
              <a:t>‹N°›</a:t>
            </a:fld>
            <a:endParaRPr lang="de-DE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899592" y="5157192"/>
            <a:ext cx="7406640" cy="576064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i</a:t>
            </a:r>
            <a:r>
              <a:rPr lang="de-DE" sz="2800" dirty="0" smtClean="0"/>
              <a:t>n Bafoussam</a:t>
            </a:r>
            <a:endParaRPr lang="de-DE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77273"/>
            <a:ext cx="747395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689974" cy="10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88843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307505"/>
            <a:ext cx="7406640" cy="1296144"/>
          </a:xfrm>
        </p:spPr>
        <p:txBody>
          <a:bodyPr>
            <a:normAutofit/>
          </a:bodyPr>
          <a:lstStyle/>
          <a:p>
            <a:pPr algn="ctr"/>
            <a:r>
              <a:rPr lang="de-DE" sz="6600" dirty="0" smtClean="0">
                <a:solidFill>
                  <a:srgbClr val="002060"/>
                </a:solidFill>
                <a:latin typeface="Caladea" panose="02040503050406030204" pitchFamily="18" charset="0"/>
              </a:rPr>
              <a:t>WELCOME TO</a:t>
            </a:r>
            <a:endParaRPr lang="de-DE" sz="6600" dirty="0">
              <a:solidFill>
                <a:srgbClr val="002060"/>
              </a:solidFill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5781"/>
            <a:ext cx="8250120" cy="10889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WHO ARE THEY/HOW LONG</a:t>
            </a:r>
            <a:endParaRPr lang="de-DE" sz="48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052736"/>
            <a:ext cx="7962088" cy="54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en-US" dirty="0" smtClean="0">
              <a:latin typeface="Calisto MT" panose="02040603050505030304" pitchFamily="18" charset="0"/>
            </a:endParaRPr>
          </a:p>
          <a:p>
            <a:pPr marL="82296" indent="0">
              <a:buNone/>
            </a:pPr>
            <a:endParaRPr lang="en-US" dirty="0" smtClean="0">
              <a:latin typeface="Calisto MT" panose="02040603050505030304" pitchFamily="18" charset="0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080782"/>
              </p:ext>
            </p:extLst>
          </p:nvPr>
        </p:nvGraphicFramePr>
        <p:xfrm>
          <a:off x="179512" y="980728"/>
          <a:ext cx="468052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393097"/>
              </p:ext>
            </p:extLst>
          </p:nvPr>
        </p:nvGraphicFramePr>
        <p:xfrm>
          <a:off x="4211960" y="2996952"/>
          <a:ext cx="46805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00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5012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WHATFOR ARE THEY COMING TO US</a:t>
            </a:r>
            <a:endParaRPr lang="de-DE" sz="48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84784"/>
            <a:ext cx="7962088" cy="482453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sto MT" panose="02040603050505030304" pitchFamily="18" charset="0"/>
              </a:rPr>
              <a:t>Expressed Needs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Education (fees, material, etc.)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Health</a:t>
            </a:r>
            <a:r>
              <a:rPr lang="en-US" dirty="0">
                <a:latin typeface="Calisto MT" panose="02040603050505030304" pitchFamily="18" charset="0"/>
              </a:rPr>
              <a:t> </a:t>
            </a:r>
            <a:r>
              <a:rPr lang="en-US" dirty="0" smtClean="0">
                <a:latin typeface="Calisto MT" panose="02040603050505030304" pitchFamily="18" charset="0"/>
              </a:rPr>
              <a:t>(bills, orientation, </a:t>
            </a:r>
            <a:r>
              <a:rPr lang="en-US" dirty="0" err="1" smtClean="0">
                <a:latin typeface="Calisto MT" panose="02040603050505030304" pitchFamily="18" charset="0"/>
              </a:rPr>
              <a:t>etc</a:t>
            </a:r>
            <a:r>
              <a:rPr lang="en-US" dirty="0" smtClean="0">
                <a:latin typeface="Calisto MT" panose="02040603050505030304" pitchFamily="18" charset="0"/>
              </a:rPr>
              <a:t>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Calisto MT" panose="02040603050505030304" pitchFamily="18" charset="0"/>
              </a:rPr>
              <a:t>Rent </a:t>
            </a:r>
            <a:r>
              <a:rPr lang="en-US" dirty="0" smtClean="0">
                <a:latin typeface="Calisto MT" panose="02040603050505030304" pitchFamily="18" charset="0"/>
              </a:rPr>
              <a:t>(housing conditions…)</a:t>
            </a:r>
            <a:endParaRPr lang="en-US" dirty="0">
              <a:latin typeface="Calisto MT" panose="02040603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IGA/Job opportunity…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Nutrition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GBV (abandoned, abused, </a:t>
            </a:r>
            <a:r>
              <a:rPr lang="en-US" dirty="0" err="1" smtClean="0">
                <a:latin typeface="Calisto MT" panose="02040603050505030304" pitchFamily="18" charset="0"/>
              </a:rPr>
              <a:t>etc</a:t>
            </a:r>
            <a:r>
              <a:rPr lang="en-US" dirty="0" smtClean="0">
                <a:latin typeface="Calisto MT" panose="02040603050505030304" pitchFamily="18" charset="0"/>
              </a:rPr>
              <a:t>…)</a:t>
            </a:r>
          </a:p>
          <a:p>
            <a:pPr marL="82296" indent="0">
              <a:buNone/>
            </a:pPr>
            <a:endParaRPr lang="en-US" dirty="0" smtClean="0">
              <a:latin typeface="Calisto MT" panose="020406030505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sto MT" panose="02040603050505030304" pitchFamily="18" charset="0"/>
              </a:rPr>
              <a:t>Main need: Psycho-social support!!!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Calisto MT" panose="02040603050505030304" pitchFamily="18" charset="0"/>
              </a:rPr>
              <a:t>Couselling</a:t>
            </a:r>
            <a:r>
              <a:rPr lang="en-US" dirty="0" smtClean="0">
                <a:latin typeface="Calisto MT" panose="0204060305050503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sto MT" panose="02040603050505030304" pitchFamily="18" charset="0"/>
              </a:rPr>
              <a:t>Trauma Healing</a:t>
            </a:r>
          </a:p>
        </p:txBody>
      </p:sp>
    </p:spTree>
    <p:extLst>
      <p:ext uri="{BB962C8B-B14F-4D97-AF65-F5344CB8AC3E}">
        <p14:creationId xmlns:p14="http://schemas.microsoft.com/office/powerpoint/2010/main" val="20069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850106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>
                <a:effectLst/>
              </a:rPr>
              <a:t>Our Interventions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268760"/>
            <a:ext cx="8178112" cy="4979640"/>
          </a:xfrm>
        </p:spPr>
        <p:txBody>
          <a:bodyPr>
            <a:normAutofit/>
          </a:bodyPr>
          <a:lstStyle/>
          <a:p>
            <a:endParaRPr lang="de-DE" sz="3000" dirty="0" smtClean="0">
              <a:latin typeface="+mj-lt"/>
            </a:endParaRPr>
          </a:p>
          <a:p>
            <a:r>
              <a:rPr lang="fr-FR" sz="4000" dirty="0" err="1" smtClean="0"/>
              <a:t>Formal</a:t>
            </a:r>
            <a:r>
              <a:rPr lang="fr-FR" sz="4000" dirty="0" smtClean="0"/>
              <a:t> Education</a:t>
            </a:r>
          </a:p>
          <a:p>
            <a:r>
              <a:rPr lang="fr-FR" sz="4000" dirty="0" smtClean="0"/>
              <a:t>Informal Learning</a:t>
            </a:r>
          </a:p>
          <a:p>
            <a:r>
              <a:rPr lang="fr-FR" sz="4000" dirty="0" err="1" smtClean="0"/>
              <a:t>Adults</a:t>
            </a:r>
            <a:r>
              <a:rPr lang="fr-FR" sz="4000" dirty="0" smtClean="0"/>
              <a:t> Education</a:t>
            </a:r>
          </a:p>
          <a:p>
            <a:r>
              <a:rPr lang="fr-FR" sz="4000" dirty="0" smtClean="0"/>
              <a:t>Trainings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400" dirty="0" smtClean="0"/>
              <a:t> Humanitarian Actions 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6876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38152" cy="922114"/>
          </a:xfrm>
        </p:spPr>
        <p:txBody>
          <a:bodyPr>
            <a:normAutofit fontScale="90000"/>
          </a:bodyPr>
          <a:lstStyle/>
          <a:p>
            <a:pPr lvl="0"/>
            <a:r>
              <a:rPr lang="en-GB" sz="3600" b="1" dirty="0" smtClean="0">
                <a:effectLst/>
              </a:rPr>
              <a:t>OUR MAIN SUPPORT FOR THE YOUTH</a:t>
            </a:r>
            <a:endParaRPr lang="de-DE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8034096" cy="5112568"/>
          </a:xfrm>
        </p:spPr>
        <p:txBody>
          <a:bodyPr>
            <a:noAutofit/>
          </a:bodyPr>
          <a:lstStyle/>
          <a:p>
            <a:pPr lvl="0"/>
            <a:r>
              <a:rPr lang="en-US" sz="2800" b="1" dirty="0"/>
              <a:t>Supporting displaced children to access formal inclusive quality education 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800" dirty="0"/>
              <a:t>payment of school and examination fees</a:t>
            </a:r>
            <a:r>
              <a:rPr lang="de-DE" sz="2800" dirty="0" smtClean="0"/>
              <a:t> 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800" dirty="0"/>
              <a:t>donation of </a:t>
            </a:r>
            <a:r>
              <a:rPr lang="en-US" sz="2800" dirty="0" smtClean="0"/>
              <a:t>learning materials, </a:t>
            </a:r>
            <a:r>
              <a:rPr lang="en-US" sz="2800" dirty="0"/>
              <a:t>sports and attendance uniforms </a:t>
            </a:r>
            <a:r>
              <a:rPr lang="de-DE" sz="2800" dirty="0"/>
              <a:t> 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/>
              <a:t>psycho-</a:t>
            </a:r>
            <a:r>
              <a:rPr lang="de-DE" sz="2800" dirty="0" err="1"/>
              <a:t>social</a:t>
            </a:r>
            <a:r>
              <a:rPr lang="de-DE" sz="2800" dirty="0"/>
              <a:t> </a:t>
            </a:r>
            <a:r>
              <a:rPr lang="de-DE" sz="2800" dirty="0" err="1"/>
              <a:t>support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smtClean="0"/>
              <a:t>non-</a:t>
            </a:r>
            <a:r>
              <a:rPr lang="de-DE" sz="2800" dirty="0" err="1" smtClean="0"/>
              <a:t>violent</a:t>
            </a:r>
            <a:r>
              <a:rPr lang="de-DE" sz="2800" dirty="0" smtClean="0"/>
              <a:t> education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>
                <a:latin typeface="+mj-lt"/>
              </a:rPr>
              <a:t>Psycho-</a:t>
            </a:r>
            <a:r>
              <a:rPr lang="de-DE" sz="2800" dirty="0" err="1">
                <a:latin typeface="+mj-lt"/>
              </a:rPr>
              <a:t>pedagogical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support</a:t>
            </a:r>
            <a:r>
              <a:rPr lang="de-DE" sz="2800" dirty="0">
                <a:latin typeface="+mj-lt"/>
              </a:rPr>
              <a:t> (</a:t>
            </a:r>
            <a:r>
              <a:rPr lang="de-DE" sz="2800" dirty="0" err="1">
                <a:latin typeface="+mj-lt"/>
              </a:rPr>
              <a:t>refresher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courses</a:t>
            </a:r>
            <a:r>
              <a:rPr lang="de-DE" sz="2800" dirty="0">
                <a:latin typeface="+mj-lt"/>
              </a:rPr>
              <a:t>, </a:t>
            </a:r>
            <a:r>
              <a:rPr lang="de-DE" sz="2800" dirty="0" err="1" smtClean="0">
                <a:latin typeface="+mj-lt"/>
              </a:rPr>
              <a:t>catsh-up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classes</a:t>
            </a:r>
            <a:r>
              <a:rPr lang="de-DE" sz="2800" dirty="0">
                <a:latin typeface="+mj-lt"/>
              </a:rPr>
              <a:t>, etc</a:t>
            </a:r>
            <a:r>
              <a:rPr lang="de-DE" sz="2800" dirty="0" smtClean="0">
                <a:latin typeface="+mj-lt"/>
              </a:rPr>
              <a:t>.)</a:t>
            </a:r>
          </a:p>
          <a:p>
            <a:pPr marL="82296" lvl="0" indent="0">
              <a:buNone/>
            </a:pPr>
            <a:endParaRPr lang="en-GB" sz="2600" dirty="0" smtClean="0">
              <a:latin typeface="+mj-lt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2800" dirty="0" smtClean="0">
                <a:latin typeface="+mj-lt"/>
              </a:rPr>
              <a:t>Ca. 800 IDPs </a:t>
            </a:r>
            <a:r>
              <a:rPr lang="de-DE" sz="2800" dirty="0" err="1" smtClean="0">
                <a:latin typeface="+mj-lt"/>
              </a:rPr>
              <a:t>students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supported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since</a:t>
            </a:r>
            <a:r>
              <a:rPr lang="de-DE" sz="2800" dirty="0" smtClean="0">
                <a:latin typeface="+mj-lt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2580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027785" cy="30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7730"/>
            <a:ext cx="4032448" cy="292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32656"/>
            <a:ext cx="4536503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1026" name="Picture 2" descr="C:\Users\Michel\Desktop\IDP_SchoolProject_20212022\IDP_Xmas Party_19122021\IMG_20211219_145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4" y="476672"/>
            <a:ext cx="855714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1" y="548680"/>
            <a:ext cx="8660231" cy="48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0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1026" name="Picture 2" descr="C:\Users\Michel\Desktop\Le Jour\IMG_20220108_144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7" y="1052736"/>
            <a:ext cx="8723633" cy="49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48249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2" y="836712"/>
            <a:ext cx="8518998" cy="53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904684" y="4869160"/>
            <a:ext cx="7406640" cy="11045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de-DE" sz="2400" dirty="0">
                <a:latin typeface="Calisto MT" panose="02040603050505030304" pitchFamily="18" charset="0"/>
              </a:rPr>
              <a:t>Dr Michel </a:t>
            </a:r>
            <a:r>
              <a:rPr lang="de-DE" sz="2400" dirty="0" smtClean="0">
                <a:latin typeface="Calisto MT" panose="02040603050505030304" pitchFamily="18" charset="0"/>
              </a:rPr>
              <a:t>FOALENG</a:t>
            </a:r>
          </a:p>
          <a:p>
            <a:pPr algn="ctr"/>
            <a:r>
              <a:rPr lang="de-DE" sz="2400" dirty="0" smtClean="0">
                <a:latin typeface="Calisto MT" panose="02040603050505030304" pitchFamily="18" charset="0"/>
              </a:rPr>
              <a:t>Expert in Training Engineering</a:t>
            </a:r>
            <a:endParaRPr lang="de-DE" sz="2400" dirty="0">
              <a:latin typeface="Calisto MT" panose="02040603050505030304" pitchFamily="18" charset="0"/>
            </a:endParaRPr>
          </a:p>
          <a:p>
            <a:pPr algn="ctr"/>
            <a:r>
              <a:rPr lang="de-DE" sz="2400" dirty="0">
                <a:latin typeface="Calisto MT" panose="02040603050505030304" pitchFamily="18" charset="0"/>
              </a:rPr>
              <a:t>Executive </a:t>
            </a:r>
            <a:r>
              <a:rPr lang="de-DE" sz="2400" dirty="0" err="1">
                <a:latin typeface="Calisto MT" panose="02040603050505030304" pitchFamily="18" charset="0"/>
              </a:rPr>
              <a:t>Secretary</a:t>
            </a:r>
            <a:r>
              <a:rPr lang="de-DE" sz="2400" dirty="0">
                <a:latin typeface="Calisto MT" panose="02040603050505030304" pitchFamily="18" charset="0"/>
              </a:rPr>
              <a:t> </a:t>
            </a:r>
            <a:r>
              <a:rPr lang="de-DE" sz="2400" dirty="0" err="1">
                <a:latin typeface="Calisto MT" panose="02040603050505030304" pitchFamily="18" charset="0"/>
              </a:rPr>
              <a:t>of</a:t>
            </a:r>
            <a:r>
              <a:rPr lang="de-DE" sz="2400" dirty="0">
                <a:latin typeface="Calisto MT" panose="02040603050505030304" pitchFamily="18" charset="0"/>
              </a:rPr>
              <a:t> ACF</a:t>
            </a:r>
          </a:p>
          <a:p>
            <a:endParaRPr lang="de-DE" dirty="0"/>
          </a:p>
        </p:txBody>
      </p:sp>
      <p:sp>
        <p:nvSpPr>
          <p:cNvPr id="14" name="Titre 10"/>
          <p:cNvSpPr>
            <a:spLocks noGrp="1"/>
          </p:cNvSpPr>
          <p:nvPr>
            <p:ph type="ctrTitle"/>
          </p:nvPr>
        </p:nvSpPr>
        <p:spPr>
          <a:xfrm>
            <a:off x="314325" y="1988840"/>
            <a:ext cx="8586788" cy="25922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3200" b="1" dirty="0" smtClean="0">
                <a:effectLst/>
                <a:latin typeface="Calisto MT" panose="02040603050505030304" pitchFamily="18" charset="0"/>
              </a:rPr>
              <a:t>ACADEMIE CAMEROUNAISE DES FORMATIONS</a:t>
            </a:r>
            <a:r>
              <a:rPr lang="de-DE" sz="1800" dirty="0">
                <a:effectLst/>
              </a:rPr>
              <a:t/>
            </a:r>
            <a:br>
              <a:rPr lang="de-DE" sz="1800" dirty="0">
                <a:effectLst/>
              </a:rPr>
            </a:br>
            <a:r>
              <a:rPr lang="de-DE" sz="1800" dirty="0">
                <a:effectLst/>
              </a:rPr>
              <a:t>A</a:t>
            </a:r>
            <a:r>
              <a:rPr lang="de-DE" sz="1800" dirty="0" smtClean="0">
                <a:effectLst/>
                <a:latin typeface="Calisto MT" panose="02040603050505030304" pitchFamily="18" charset="0"/>
              </a:rPr>
              <a:t> </a:t>
            </a:r>
            <a:r>
              <a:rPr lang="de-DE" sz="1800" dirty="0" err="1" smtClean="0">
                <a:effectLst/>
                <a:latin typeface="Calisto MT" panose="02040603050505030304" pitchFamily="18" charset="0"/>
              </a:rPr>
              <a:t>Civil</a:t>
            </a:r>
            <a:r>
              <a:rPr lang="de-DE" sz="1800" dirty="0" smtClean="0">
                <a:effectLst/>
                <a:latin typeface="Calisto MT" panose="02040603050505030304" pitchFamily="18" charset="0"/>
              </a:rPr>
              <a:t> Society Organisation </a:t>
            </a:r>
            <a:r>
              <a:rPr lang="de-DE" sz="1800" dirty="0">
                <a:effectLst/>
              </a:rPr>
              <a:t/>
            </a:r>
            <a:br>
              <a:rPr lang="de-DE" sz="1800" dirty="0">
                <a:effectLst/>
              </a:rPr>
            </a:br>
            <a:r>
              <a:rPr lang="de-DE" sz="1800" dirty="0">
                <a:effectLst/>
              </a:rPr>
              <a:t/>
            </a:r>
            <a:br>
              <a:rPr lang="de-DE" sz="1800" dirty="0">
                <a:effectLst/>
              </a:rPr>
            </a:br>
            <a:r>
              <a:rPr lang="de-DE" sz="1800" dirty="0" smtClean="0">
                <a:effectLst/>
              </a:rPr>
              <a:t>in </a:t>
            </a:r>
            <a:r>
              <a:rPr lang="en-GB" sz="1800" dirty="0" err="1" smtClean="0">
                <a:effectLst/>
              </a:rPr>
              <a:t>Bafoussam</a:t>
            </a:r>
            <a:r>
              <a:rPr lang="en-GB" sz="1800" dirty="0" smtClean="0">
                <a:effectLst/>
              </a:rPr>
              <a:t> </a:t>
            </a:r>
            <a:endParaRPr lang="de-DE" sz="1800" dirty="0"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77273"/>
            <a:ext cx="747395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689974" cy="10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922114"/>
          </a:xfrm>
        </p:spPr>
        <p:txBody>
          <a:bodyPr>
            <a:noAutofit/>
          </a:bodyPr>
          <a:lstStyle/>
          <a:p>
            <a:pPr lvl="0"/>
            <a:r>
              <a:rPr lang="en-GB" sz="3200" b="1" dirty="0" smtClean="0">
                <a:effectLst/>
              </a:rPr>
              <a:t>OUR MAIN SUPPORT FOR THE YOUTH</a:t>
            </a:r>
            <a:endParaRPr lang="de-DE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8034096" cy="5328592"/>
          </a:xfrm>
        </p:spPr>
        <p:txBody>
          <a:bodyPr>
            <a:noAutofit/>
          </a:bodyPr>
          <a:lstStyle/>
          <a:p>
            <a:pPr lvl="0"/>
            <a:r>
              <a:rPr lang="de-DE" sz="2800" b="1" dirty="0" err="1" smtClean="0"/>
              <a:t>Giving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young</a:t>
            </a:r>
            <a:r>
              <a:rPr lang="de-DE" sz="2800" b="1" dirty="0" smtClean="0"/>
              <a:t> out-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-school a </a:t>
            </a:r>
            <a:r>
              <a:rPr lang="de-DE" sz="2800" b="1" dirty="0" err="1" smtClean="0"/>
              <a:t>chance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learning</a:t>
            </a:r>
            <a:r>
              <a:rPr lang="de-DE" sz="2800" b="1" dirty="0" smtClean="0"/>
              <a:t> a </a:t>
            </a:r>
            <a:r>
              <a:rPr lang="de-DE" sz="2800" b="1" dirty="0" err="1" smtClean="0"/>
              <a:t>trade</a:t>
            </a:r>
            <a:endParaRPr lang="de-DE" sz="2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 err="1"/>
              <a:t>Counselling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guiding</a:t>
            </a:r>
            <a:r>
              <a:rPr lang="de-DE" sz="2800" dirty="0"/>
              <a:t> </a:t>
            </a:r>
            <a:r>
              <a:rPr lang="de-DE" sz="2800" dirty="0" err="1"/>
              <a:t>them</a:t>
            </a:r>
            <a:endParaRPr lang="en-US" sz="2800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 smtClean="0"/>
              <a:t>Placing</a:t>
            </a:r>
            <a:r>
              <a:rPr lang="de-DE" sz="2800" dirty="0" smtClean="0"/>
              <a:t> </a:t>
            </a:r>
            <a:r>
              <a:rPr lang="de-DE" sz="2800" dirty="0" err="1" smtClean="0"/>
              <a:t>them</a:t>
            </a:r>
            <a:r>
              <a:rPr lang="de-DE" sz="2800" dirty="0" smtClean="0"/>
              <a:t> in a </a:t>
            </a:r>
            <a:r>
              <a:rPr lang="de-DE" sz="2800" dirty="0" err="1" smtClean="0"/>
              <a:t>workshop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 smtClean="0"/>
              <a:t>Giving</a:t>
            </a:r>
            <a:r>
              <a:rPr lang="de-DE" sz="2800" dirty="0" smtClean="0"/>
              <a:t> </a:t>
            </a:r>
            <a:r>
              <a:rPr lang="de-DE" sz="2800" dirty="0" err="1" smtClean="0"/>
              <a:t>financial</a:t>
            </a:r>
            <a:r>
              <a:rPr lang="de-DE" sz="2800" dirty="0" smtClean="0"/>
              <a:t> </a:t>
            </a:r>
            <a:r>
              <a:rPr lang="de-DE" sz="2800" dirty="0" err="1" smtClean="0"/>
              <a:t>support</a:t>
            </a:r>
            <a:endParaRPr lang="de-DE" sz="28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de-DE" sz="3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6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BRIDGE: </a:t>
            </a:r>
            <a:r>
              <a:rPr lang="de-DE" dirty="0" err="1" smtClean="0"/>
              <a:t>Tailoring</a:t>
            </a:r>
            <a:r>
              <a:rPr lang="de-DE" dirty="0" smtClean="0"/>
              <a:t> </a:t>
            </a:r>
            <a:r>
              <a:rPr lang="de-DE" dirty="0" err="1" smtClean="0"/>
              <a:t>Worshop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as</a:t>
            </a:r>
            <a:r>
              <a:rPr lang="de-DE" dirty="0" smtClean="0"/>
              <a:t>  a Training </a:t>
            </a:r>
            <a:r>
              <a:rPr lang="de-DE" dirty="0" err="1" smtClean="0"/>
              <a:t>Centre</a:t>
            </a:r>
            <a:endParaRPr lang="de-D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819589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5310252" cy="298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79742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4797739" cy="269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018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6" y="764704"/>
            <a:ext cx="8614054" cy="546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160" cy="922114"/>
          </a:xfrm>
        </p:spPr>
        <p:txBody>
          <a:bodyPr>
            <a:normAutofit/>
          </a:bodyPr>
          <a:lstStyle/>
          <a:p>
            <a:pPr lvl="0"/>
            <a:r>
              <a:rPr lang="en-GB" sz="3600" b="1" dirty="0" smtClean="0">
                <a:effectLst/>
              </a:rPr>
              <a:t>OUR MAIN SUPPORT FOR PARENTS</a:t>
            </a:r>
            <a:endParaRPr lang="de-DE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8034096" cy="5328592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Supporting the </a:t>
            </a:r>
            <a:r>
              <a:rPr lang="en-US" sz="2800" b="1" dirty="0"/>
              <a:t>socio-economic resilience of displaced families </a:t>
            </a:r>
            <a:r>
              <a:rPr lang="fr-FR" sz="2800" b="1" dirty="0" smtClean="0"/>
              <a:t> </a:t>
            </a:r>
            <a:endParaRPr lang="de-DE" sz="2800" b="1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 smtClean="0">
                <a:solidFill>
                  <a:srgbClr val="FF0000"/>
                </a:solidFill>
              </a:rPr>
              <a:t>psychosocial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support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/>
              <a:t> </a:t>
            </a:r>
            <a:r>
              <a:rPr lang="de-DE" sz="2800" dirty="0" smtClean="0"/>
              <a:t>(</a:t>
            </a:r>
            <a:r>
              <a:rPr lang="de-DE" sz="2800" dirty="0" err="1" smtClean="0"/>
              <a:t>counselling</a:t>
            </a:r>
            <a:r>
              <a:rPr lang="de-DE" sz="2800" dirty="0" smtClean="0"/>
              <a:t>, </a:t>
            </a:r>
            <a:r>
              <a:rPr lang="de-DE" sz="2800" dirty="0" err="1" smtClean="0"/>
              <a:t>trauma</a:t>
            </a:r>
            <a:r>
              <a:rPr lang="de-DE" sz="2800" dirty="0" smtClean="0"/>
              <a:t> </a:t>
            </a:r>
            <a:r>
              <a:rPr lang="de-DE" sz="2800" dirty="0" err="1" smtClean="0"/>
              <a:t>healing</a:t>
            </a:r>
            <a:r>
              <a:rPr lang="de-DE" sz="2800" dirty="0" smtClean="0"/>
              <a:t>)</a:t>
            </a:r>
            <a:r>
              <a:rPr lang="de-DE" sz="2800" dirty="0"/>
              <a:t> 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smtClean="0"/>
              <a:t>Donation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various</a:t>
            </a:r>
            <a:r>
              <a:rPr lang="de-DE" sz="2800" dirty="0" smtClean="0"/>
              <a:t> material (</a:t>
            </a:r>
            <a:r>
              <a:rPr lang="de-DE" sz="2800" dirty="0" err="1" smtClean="0"/>
              <a:t>food</a:t>
            </a:r>
            <a:r>
              <a:rPr lang="de-DE" sz="2800" dirty="0" smtClean="0"/>
              <a:t>, </a:t>
            </a:r>
            <a:r>
              <a:rPr lang="de-DE" sz="2800" dirty="0" err="1" smtClean="0"/>
              <a:t>clothes</a:t>
            </a:r>
            <a:r>
              <a:rPr lang="de-DE" sz="2800" dirty="0" smtClean="0"/>
              <a:t>, </a:t>
            </a:r>
            <a:r>
              <a:rPr lang="de-DE" sz="2800" dirty="0" err="1" smtClean="0"/>
              <a:t>etc</a:t>
            </a:r>
            <a:r>
              <a:rPr lang="de-DE" sz="2800" dirty="0" smtClean="0"/>
              <a:t>, …)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800" dirty="0" smtClean="0"/>
              <a:t>Financing IGAs </a:t>
            </a:r>
            <a:r>
              <a:rPr lang="en-US" sz="2800" dirty="0"/>
              <a:t>and support in their </a:t>
            </a:r>
            <a:r>
              <a:rPr lang="en-US" sz="2800" dirty="0" smtClean="0"/>
              <a:t>implementation </a:t>
            </a:r>
            <a:r>
              <a:rPr lang="de-DE" sz="2800" dirty="0"/>
              <a:t> 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 smtClean="0"/>
              <a:t>Health</a:t>
            </a:r>
            <a:r>
              <a:rPr lang="de-DE" sz="2800" dirty="0" smtClean="0"/>
              <a:t> </a:t>
            </a:r>
            <a:r>
              <a:rPr lang="de-DE" sz="2800" dirty="0"/>
              <a:t>education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 smtClean="0"/>
              <a:t>support</a:t>
            </a:r>
            <a:endParaRPr lang="de-DE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800" dirty="0"/>
              <a:t>support for vocational training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800" dirty="0"/>
              <a:t>setting up of solidarity groups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e-DE" sz="3000" dirty="0" smtClean="0">
                <a:latin typeface="+mj-lt"/>
              </a:rPr>
              <a:t>Ca. 630 </a:t>
            </a:r>
            <a:r>
              <a:rPr lang="de-DE" sz="3000" dirty="0" err="1" smtClean="0">
                <a:latin typeface="+mj-lt"/>
              </a:rPr>
              <a:t>women</a:t>
            </a:r>
            <a:r>
              <a:rPr lang="de-DE" sz="3000" dirty="0" smtClean="0">
                <a:latin typeface="+mj-lt"/>
              </a:rPr>
              <a:t>, </a:t>
            </a:r>
            <a:r>
              <a:rPr lang="de-DE" sz="3000" dirty="0" err="1" smtClean="0">
                <a:latin typeface="+mj-lt"/>
              </a:rPr>
              <a:t>girls</a:t>
            </a:r>
            <a:r>
              <a:rPr lang="de-DE" sz="3000" dirty="0" smtClean="0">
                <a:latin typeface="+mj-lt"/>
              </a:rPr>
              <a:t> </a:t>
            </a:r>
            <a:r>
              <a:rPr lang="de-DE" sz="3000" dirty="0" err="1" smtClean="0">
                <a:latin typeface="+mj-lt"/>
              </a:rPr>
              <a:t>and</a:t>
            </a:r>
            <a:r>
              <a:rPr lang="de-DE" sz="3000" dirty="0" smtClean="0">
                <a:latin typeface="+mj-lt"/>
              </a:rPr>
              <a:t> </a:t>
            </a:r>
            <a:r>
              <a:rPr lang="de-DE" sz="3000" dirty="0" err="1" smtClean="0">
                <a:latin typeface="+mj-lt"/>
              </a:rPr>
              <a:t>young</a:t>
            </a:r>
            <a:r>
              <a:rPr lang="de-DE" sz="3000" dirty="0" smtClean="0">
                <a:latin typeface="+mj-lt"/>
              </a:rPr>
              <a:t> </a:t>
            </a:r>
            <a:r>
              <a:rPr lang="de-DE" sz="3000" dirty="0" err="1" smtClean="0">
                <a:latin typeface="+mj-lt"/>
              </a:rPr>
              <a:t>men</a:t>
            </a:r>
            <a:r>
              <a:rPr lang="de-DE" sz="3000" dirty="0" smtClean="0">
                <a:latin typeface="+mj-lt"/>
              </a:rPr>
              <a:t> </a:t>
            </a:r>
            <a:r>
              <a:rPr lang="de-DE" sz="3000" dirty="0" err="1" smtClean="0">
                <a:latin typeface="+mj-lt"/>
              </a:rPr>
              <a:t>supported</a:t>
            </a:r>
            <a:r>
              <a:rPr lang="de-DE" sz="3000" dirty="0" smtClean="0">
                <a:latin typeface="+mj-lt"/>
              </a:rPr>
              <a:t> </a:t>
            </a:r>
            <a:r>
              <a:rPr lang="de-DE" sz="3000" dirty="0" err="1" smtClean="0">
                <a:latin typeface="+mj-lt"/>
              </a:rPr>
              <a:t>since</a:t>
            </a:r>
            <a:r>
              <a:rPr lang="de-DE" sz="3000" dirty="0" smtClean="0">
                <a:latin typeface="+mj-lt"/>
              </a:rPr>
              <a:t> Jan. 2022</a:t>
            </a:r>
          </a:p>
        </p:txBody>
      </p:sp>
    </p:spTree>
    <p:extLst>
      <p:ext uri="{BB962C8B-B14F-4D97-AF65-F5344CB8AC3E}">
        <p14:creationId xmlns:p14="http://schemas.microsoft.com/office/powerpoint/2010/main" val="10812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5" name="Picture 3" descr="C:\Users\Michel\Desktop\IDP_PROJECTS\GIZ_Project_dec2021\Photos\Session 2\IMG_20211206_11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5" y="908720"/>
            <a:ext cx="871271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5122" name="Picture 2" descr="C:\Users\Michel\Desktop\Rapports d'activités 2022\Photos_Healhttalk_04032022\IMG_20220304_162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2" y="548680"/>
            <a:ext cx="7974813" cy="56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146" name="Picture 2" descr="C:\Users\Michel\Desktop\IDP_PROJECTS\GIZ_Project_dec2021\Photos\Session 1\IMG_20211202_112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7" y="1052736"/>
            <a:ext cx="8723633" cy="49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1" y="1268760"/>
            <a:ext cx="8339249" cy="468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3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38152" cy="922114"/>
          </a:xfrm>
        </p:spPr>
        <p:txBody>
          <a:bodyPr>
            <a:normAutofit/>
          </a:bodyPr>
          <a:lstStyle/>
          <a:p>
            <a:pPr lvl="0"/>
            <a:r>
              <a:rPr lang="en-GB" sz="3200" b="1" dirty="0" smtClean="0">
                <a:effectLst/>
              </a:rPr>
              <a:t>OUR MAIN SUPPORT FOR TEACHERS </a:t>
            </a:r>
            <a:endParaRPr lang="de-DE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8034096" cy="5328592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de-DE" sz="3600" dirty="0" err="1" smtClean="0"/>
              <a:t>Collaboration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</a:t>
            </a:r>
            <a:r>
              <a:rPr lang="de-DE" sz="3600" dirty="0" err="1" smtClean="0"/>
              <a:t>schools</a:t>
            </a:r>
            <a:r>
              <a:rPr lang="de-DE" sz="3600" dirty="0" smtClean="0"/>
              <a:t>‘ </a:t>
            </a:r>
            <a:r>
              <a:rPr lang="de-DE" sz="3600" dirty="0" err="1" smtClean="0"/>
              <a:t>Staffs</a:t>
            </a:r>
            <a:endParaRPr lang="de-DE" sz="36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600" dirty="0"/>
              <a:t>Capacity building of teachers in psycho-social </a:t>
            </a:r>
            <a:r>
              <a:rPr lang="en-US" sz="3600" dirty="0" smtClean="0"/>
              <a:t>support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3600" dirty="0" smtClean="0"/>
              <a:t>Capacity building for an Inclusive Education Approach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600" dirty="0" err="1" smtClean="0"/>
              <a:t>Various</a:t>
            </a:r>
            <a:r>
              <a:rPr lang="de-DE" sz="3600" dirty="0" smtClean="0"/>
              <a:t> </a:t>
            </a:r>
            <a:r>
              <a:rPr lang="de-DE" sz="3600" dirty="0" err="1"/>
              <a:t>training</a:t>
            </a:r>
            <a:r>
              <a:rPr lang="de-DE" sz="3600" dirty="0"/>
              <a:t> </a:t>
            </a:r>
            <a:r>
              <a:rPr lang="de-DE" sz="3600" dirty="0" err="1" smtClean="0"/>
              <a:t>courses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6794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066130"/>
          </a:xfrm>
        </p:spPr>
        <p:txBody>
          <a:bodyPr>
            <a:normAutofit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WHO WE ARE</a:t>
            </a:r>
            <a:endParaRPr lang="de-DE" sz="4800" dirty="0">
              <a:solidFill>
                <a:schemeClr val="accent5">
                  <a:lumMod val="60000"/>
                  <a:lumOff val="40000"/>
                </a:schemeClr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556792"/>
            <a:ext cx="7962088" cy="4752528"/>
          </a:xfrm>
        </p:spPr>
        <p:txBody>
          <a:bodyPr>
            <a:normAutofit/>
          </a:bodyPr>
          <a:lstStyle/>
          <a:p>
            <a:r>
              <a:rPr lang="en-US" dirty="0" smtClean="0"/>
              <a:t>a Cameroonian Civil Society </a:t>
            </a:r>
            <a:r>
              <a:rPr lang="en-US" dirty="0" err="1" smtClean="0"/>
              <a:t>Organisation</a:t>
            </a:r>
            <a:r>
              <a:rPr lang="en-US" dirty="0" smtClean="0"/>
              <a:t> (CSO) legalized in </a:t>
            </a:r>
            <a:r>
              <a:rPr lang="en-US" dirty="0" err="1"/>
              <a:t>Bafoussam</a:t>
            </a:r>
            <a:r>
              <a:rPr lang="en-US" dirty="0"/>
              <a:t>, since </a:t>
            </a:r>
            <a:r>
              <a:rPr lang="fr-FR" dirty="0" smtClean="0"/>
              <a:t>2018: non-profit</a:t>
            </a:r>
            <a:r>
              <a:rPr lang="fr-FR" dirty="0"/>
              <a:t> </a:t>
            </a:r>
            <a:r>
              <a:rPr lang="fr-FR" dirty="0" smtClean="0"/>
              <a:t>organisation</a:t>
            </a:r>
          </a:p>
          <a:p>
            <a:r>
              <a:rPr lang="en-US" dirty="0" smtClean="0"/>
              <a:t>a </a:t>
            </a:r>
            <a:r>
              <a:rPr lang="en-US" dirty="0"/>
              <a:t>team of trainers, teachers and social workers, as well as other facilitators with </a:t>
            </a:r>
            <a:r>
              <a:rPr lang="en-US" dirty="0" smtClean="0"/>
              <a:t>various experiences</a:t>
            </a:r>
          </a:p>
          <a:p>
            <a:r>
              <a:rPr lang="en-US" dirty="0" smtClean="0"/>
              <a:t>a </a:t>
            </a:r>
            <a:r>
              <a:rPr lang="en-US" dirty="0"/>
              <a:t>team committed to humanitarian and </a:t>
            </a:r>
            <a:r>
              <a:rPr lang="en-US" dirty="0" smtClean="0"/>
              <a:t>quality educational </a:t>
            </a:r>
            <a:r>
              <a:rPr lang="en-US" dirty="0"/>
              <a:t>actions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4099" name="Picture 3" descr="C:\Users\Michel\Desktop\Rapports d'activités 2022\FOTOS_Seminar_042022\IMG_20220420_083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2" y="702075"/>
            <a:ext cx="8346486" cy="58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177"/>
            <a:ext cx="8280920" cy="6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1" y="764704"/>
            <a:ext cx="8640789" cy="544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56207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OUR STRATEGIES</a:t>
            </a:r>
            <a:endParaRPr lang="de-D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908720"/>
            <a:ext cx="7890080" cy="5616624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based </a:t>
            </a:r>
            <a:r>
              <a:rPr lang="en-GB" dirty="0"/>
              <a:t>on transformative learning: giving young people and </a:t>
            </a:r>
            <a:r>
              <a:rPr lang="en-GB" dirty="0" smtClean="0"/>
              <a:t>adults </a:t>
            </a:r>
            <a:r>
              <a:rPr lang="en-GB" dirty="0"/>
              <a:t>opportunity to question their facts, beliefs, values and </a:t>
            </a:r>
            <a:r>
              <a:rPr lang="en-GB" dirty="0" smtClean="0"/>
              <a:t>attitudes</a:t>
            </a:r>
          </a:p>
          <a:p>
            <a:r>
              <a:rPr lang="en-GB" dirty="0" smtClean="0"/>
              <a:t>grounded </a:t>
            </a:r>
            <a:r>
              <a:rPr lang="en-GB" dirty="0"/>
              <a:t>on proximity, empathy and </a:t>
            </a:r>
            <a:r>
              <a:rPr lang="en-GB" dirty="0" smtClean="0"/>
              <a:t>support: constantly starting </a:t>
            </a:r>
            <a:r>
              <a:rPr lang="en-GB" dirty="0"/>
              <a:t>from individual or collective diagnoses with the people </a:t>
            </a:r>
            <a:r>
              <a:rPr lang="en-GB" dirty="0" smtClean="0"/>
              <a:t>concerned</a:t>
            </a:r>
          </a:p>
          <a:p>
            <a:r>
              <a:rPr lang="en-GB" dirty="0" smtClean="0"/>
              <a:t>cooperation </a:t>
            </a:r>
            <a:r>
              <a:rPr lang="en-GB" dirty="0"/>
              <a:t>of the beneficiaries is the vector of success </a:t>
            </a:r>
            <a:r>
              <a:rPr lang="en-GB" dirty="0" smtClean="0"/>
              <a:t>for </a:t>
            </a:r>
            <a:r>
              <a:rPr lang="en-GB" dirty="0"/>
              <a:t>our actions in their </a:t>
            </a:r>
            <a:r>
              <a:rPr lang="en-GB" dirty="0" smtClean="0"/>
              <a:t>favour</a:t>
            </a:r>
          </a:p>
          <a:p>
            <a:r>
              <a:rPr lang="en-GB" dirty="0" smtClean="0"/>
              <a:t>collaboration </a:t>
            </a:r>
            <a:r>
              <a:rPr lang="en-GB" dirty="0"/>
              <a:t>with </a:t>
            </a:r>
            <a:r>
              <a:rPr lang="en-GB" dirty="0" smtClean="0"/>
              <a:t>other </a:t>
            </a:r>
            <a:r>
              <a:rPr lang="en-GB" dirty="0"/>
              <a:t>humanitarian organisations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75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22128" cy="706090"/>
          </a:xfrm>
        </p:spPr>
        <p:txBody>
          <a:bodyPr>
            <a:normAutofit fontScale="90000"/>
          </a:bodyPr>
          <a:lstStyle/>
          <a:p>
            <a:pPr lvl="0"/>
            <a:r>
              <a:rPr lang="de-DE" b="1" dirty="0" smtClean="0">
                <a:effectLst/>
              </a:rPr>
              <a:t/>
            </a:r>
            <a:br>
              <a:rPr lang="de-DE" b="1" dirty="0" smtClean="0">
                <a:effectLst/>
              </a:rPr>
            </a:br>
            <a:r>
              <a:rPr lang="de-DE" b="1" dirty="0" smtClean="0">
                <a:effectLst/>
              </a:rPr>
              <a:t>OUR HUMAN RESOURCES  </a:t>
            </a:r>
            <a:r>
              <a:rPr lang="de-DE" b="1" dirty="0">
                <a:effectLst/>
              </a:rPr>
              <a:t/>
            </a:r>
            <a:br>
              <a:rPr lang="de-DE" b="1" dirty="0">
                <a:effectLst/>
              </a:rPr>
            </a:b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1196752"/>
            <a:ext cx="7818072" cy="5051648"/>
          </a:xfrm>
        </p:spPr>
        <p:txBody>
          <a:bodyPr>
            <a:normAutofit/>
          </a:bodyPr>
          <a:lstStyle/>
          <a:p>
            <a:r>
              <a:rPr lang="en-GB" dirty="0" smtClean="0"/>
              <a:t>Operational staff </a:t>
            </a:r>
            <a:r>
              <a:rPr lang="en-GB" dirty="0"/>
              <a:t>made up of </a:t>
            </a:r>
            <a:r>
              <a:rPr lang="en-GB" dirty="0" smtClean="0"/>
              <a:t>trainers, teachers </a:t>
            </a:r>
            <a:r>
              <a:rPr lang="en-GB" dirty="0"/>
              <a:t>and social workers with </a:t>
            </a:r>
            <a:r>
              <a:rPr lang="en-GB" dirty="0" smtClean="0"/>
              <a:t>large experience</a:t>
            </a:r>
          </a:p>
          <a:p>
            <a:r>
              <a:rPr lang="en-GB" dirty="0" smtClean="0"/>
              <a:t>with </a:t>
            </a:r>
            <a:r>
              <a:rPr lang="en-GB" dirty="0"/>
              <a:t>contribution </a:t>
            </a:r>
            <a:r>
              <a:rPr lang="en-GB" dirty="0" smtClean="0"/>
              <a:t>of: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teachers for holiday and </a:t>
            </a:r>
            <a:r>
              <a:rPr lang="en-GB" dirty="0" smtClean="0"/>
              <a:t>evening classes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health professionals for </a:t>
            </a:r>
            <a:r>
              <a:rPr lang="en-GB" dirty="0" smtClean="0"/>
              <a:t>health issues </a:t>
            </a:r>
            <a:r>
              <a:rPr lang="en-GB" sz="1600" dirty="0" smtClean="0"/>
              <a:t>(health education</a:t>
            </a:r>
            <a:r>
              <a:rPr lang="en-GB" sz="1600" dirty="0"/>
              <a:t>, health campaigns and family </a:t>
            </a:r>
            <a:r>
              <a:rPr lang="en-GB" sz="1600" dirty="0" smtClean="0"/>
              <a:t>planning…)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/>
              <a:t>psychologists </a:t>
            </a:r>
            <a:r>
              <a:rPr lang="en-GB" dirty="0"/>
              <a:t>for psychotherapeutic </a:t>
            </a:r>
            <a:r>
              <a:rPr lang="en-GB" dirty="0" smtClean="0"/>
              <a:t>care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many artists </a:t>
            </a:r>
            <a:r>
              <a:rPr lang="en-GB" sz="1800" dirty="0"/>
              <a:t>(dance, painting, sport, music, etc.) 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5423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106104" cy="850106"/>
          </a:xfrm>
        </p:spPr>
        <p:txBody>
          <a:bodyPr/>
          <a:lstStyle/>
          <a:p>
            <a:r>
              <a:rPr lang="de-DE" b="1" dirty="0" smtClean="0"/>
              <a:t>OUR INCOMES</a:t>
            </a:r>
            <a:endParaRPr lang="de-D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052736"/>
            <a:ext cx="8178112" cy="5616624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Thanks </a:t>
            </a:r>
            <a:r>
              <a:rPr lang="en-GB" b="1" dirty="0"/>
              <a:t>to the support of </a:t>
            </a:r>
            <a:r>
              <a:rPr lang="en-GB" b="1" dirty="0" smtClean="0"/>
              <a:t>many benefactors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Bon </a:t>
            </a:r>
            <a:r>
              <a:rPr lang="de-DE" dirty="0" err="1" smtClean="0"/>
              <a:t>Secours</a:t>
            </a:r>
            <a:r>
              <a:rPr lang="de-DE" dirty="0" smtClean="0"/>
              <a:t>, Basel Mission German </a:t>
            </a:r>
            <a:r>
              <a:rPr lang="de-DE" dirty="0" err="1" smtClean="0"/>
              <a:t>Branch</a:t>
            </a:r>
            <a:endParaRPr lang="de-DE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 smtClean="0"/>
              <a:t>Continue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Bon </a:t>
            </a:r>
            <a:r>
              <a:rPr lang="de-DE" dirty="0" err="1" smtClean="0"/>
              <a:t>Secours</a:t>
            </a:r>
            <a:r>
              <a:rPr lang="de-DE" dirty="0" smtClean="0"/>
              <a:t>, Mission 21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/>
              <a:t>financial</a:t>
            </a:r>
            <a:r>
              <a:rPr lang="de-DE" dirty="0"/>
              <a:t> </a:t>
            </a:r>
            <a:r>
              <a:rPr lang="de-DE" dirty="0" err="1" smtClean="0"/>
              <a:t>donars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amounts</a:t>
            </a:r>
            <a:r>
              <a:rPr lang="de-DE" dirty="0" smtClean="0"/>
              <a:t> </a:t>
            </a:r>
            <a:endParaRPr lang="de-DE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compagnies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material </a:t>
            </a:r>
            <a:r>
              <a:rPr lang="de-DE" dirty="0" err="1" smtClean="0"/>
              <a:t>support</a:t>
            </a:r>
            <a:r>
              <a:rPr lang="de-DE" dirty="0" smtClean="0"/>
              <a:t> (</a:t>
            </a:r>
            <a:r>
              <a:rPr lang="de-DE" sz="1400" dirty="0" err="1" smtClean="0"/>
              <a:t>yoghurt</a:t>
            </a:r>
            <a:r>
              <a:rPr lang="de-DE" sz="1400" dirty="0" smtClean="0"/>
              <a:t>, milk, </a:t>
            </a:r>
            <a:r>
              <a:rPr lang="de-DE" sz="1400" dirty="0" err="1" smtClean="0"/>
              <a:t>beignets</a:t>
            </a:r>
            <a:r>
              <a:rPr lang="de-DE" sz="1400" dirty="0" smtClean="0"/>
              <a:t>…</a:t>
            </a:r>
            <a:r>
              <a:rPr lang="de-DE" sz="1400" dirty="0" err="1" smtClean="0"/>
              <a:t>transportation</a:t>
            </a:r>
            <a:r>
              <a:rPr lang="de-DE" sz="1400" dirty="0" smtClean="0"/>
              <a:t>…)</a:t>
            </a:r>
            <a:endParaRPr lang="de-DE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donars</a:t>
            </a:r>
            <a:r>
              <a:rPr lang="de-DE" dirty="0" smtClean="0"/>
              <a:t>:  </a:t>
            </a:r>
            <a:r>
              <a:rPr lang="de-DE" dirty="0" err="1" smtClean="0"/>
              <a:t>clothes</a:t>
            </a:r>
            <a:r>
              <a:rPr lang="de-DE" dirty="0" smtClean="0"/>
              <a:t>, </a:t>
            </a:r>
            <a:r>
              <a:rPr lang="de-DE" smtClean="0"/>
              <a:t>mattrasses, </a:t>
            </a:r>
            <a:r>
              <a:rPr lang="de-DE" dirty="0" err="1" smtClean="0"/>
              <a:t>foodstuffs</a:t>
            </a:r>
            <a:r>
              <a:rPr lang="de-DE" dirty="0" smtClean="0"/>
              <a:t>…</a:t>
            </a:r>
          </a:p>
          <a:p>
            <a:pPr marL="82296" indent="0">
              <a:buNone/>
            </a:pPr>
            <a:endParaRPr lang="de-DE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 smtClean="0"/>
              <a:t>Transparency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accountability</a:t>
            </a:r>
            <a:r>
              <a:rPr lang="de-DE" dirty="0" smtClean="0"/>
              <a:t> in </a:t>
            </a:r>
            <a:r>
              <a:rPr lang="de-DE" dirty="0" err="1" smtClean="0"/>
              <a:t>managing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donations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1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106104" cy="850106"/>
          </a:xfrm>
        </p:spPr>
        <p:txBody>
          <a:bodyPr/>
          <a:lstStyle/>
          <a:p>
            <a:r>
              <a:rPr lang="de-DE" b="1" dirty="0" smtClean="0"/>
              <a:t>OUR CHALLENGES</a:t>
            </a:r>
            <a:endParaRPr lang="de-D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052736"/>
            <a:ext cx="8106104" cy="5616624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Facing increasing demand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smtClean="0"/>
              <a:t>More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IDP,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persisting</a:t>
            </a:r>
            <a:r>
              <a:rPr lang="de-DE" dirty="0" smtClean="0"/>
              <a:t> </a:t>
            </a:r>
            <a:r>
              <a:rPr lang="de-DE" dirty="0" err="1" smtClean="0"/>
              <a:t>crisis</a:t>
            </a:r>
            <a:endParaRPr lang="de-DE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smtClean="0"/>
              <a:t>People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arrived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stand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themselve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,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concurence</a:t>
            </a:r>
            <a:r>
              <a:rPr lang="de-DE" dirty="0" smtClean="0"/>
              <a:t>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businesses</a:t>
            </a:r>
            <a:r>
              <a:rPr lang="de-DE" dirty="0" smtClean="0"/>
              <a:t> 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dirty="0" smtClean="0"/>
              <a:t>More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children</a:t>
            </a:r>
            <a:r>
              <a:rPr lang="de-DE" dirty="0" smtClean="0"/>
              <a:t> out-</a:t>
            </a:r>
            <a:r>
              <a:rPr lang="de-DE" dirty="0" err="1" smtClean="0"/>
              <a:t>of</a:t>
            </a:r>
            <a:r>
              <a:rPr lang="de-DE" dirty="0" smtClean="0"/>
              <a:t>-school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endParaRPr lang="de-DE" dirty="0" smtClean="0"/>
          </a:p>
          <a:p>
            <a:r>
              <a:rPr lang="de-DE" b="1" dirty="0" err="1" smtClean="0"/>
              <a:t>Facing</a:t>
            </a:r>
            <a:r>
              <a:rPr lang="de-DE" b="1" dirty="0" smtClean="0"/>
              <a:t> </a:t>
            </a:r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running</a:t>
            </a:r>
            <a:r>
              <a:rPr lang="de-DE" b="1" dirty="0"/>
              <a:t> </a:t>
            </a:r>
            <a:r>
              <a:rPr lang="de-DE" b="1" dirty="0" err="1" smtClean="0"/>
              <a:t>charges</a:t>
            </a:r>
            <a:endParaRPr lang="de-DE" b="1" dirty="0" smtClean="0"/>
          </a:p>
          <a:p>
            <a:pPr marL="82296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800" b="1" dirty="0" smtClean="0"/>
              <a:t>HOW TO SUBSTAIN OUR SUPPORT??!</a:t>
            </a:r>
          </a:p>
        </p:txBody>
      </p:sp>
    </p:spTree>
    <p:extLst>
      <p:ext uri="{BB962C8B-B14F-4D97-AF65-F5344CB8AC3E}">
        <p14:creationId xmlns:p14="http://schemas.microsoft.com/office/powerpoint/2010/main" val="24895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THANK YOU </a:t>
            </a:r>
            <a:b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</a:b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25088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5781"/>
            <a:ext cx="8250120" cy="1426170"/>
          </a:xfrm>
        </p:spPr>
        <p:txBody>
          <a:bodyPr>
            <a:normAutofit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WHERE WE ARE FROM</a:t>
            </a:r>
            <a:endParaRPr lang="de-DE" sz="4800" dirty="0">
              <a:solidFill>
                <a:schemeClr val="accent5">
                  <a:lumMod val="60000"/>
                  <a:lumOff val="40000"/>
                </a:schemeClr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556792"/>
            <a:ext cx="7962088" cy="475252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So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schools</a:t>
            </a:r>
            <a:r>
              <a:rPr lang="de-DE" dirty="0" smtClean="0"/>
              <a:t>,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Higher Education, </a:t>
            </a:r>
            <a:r>
              <a:rPr lang="de-DE" dirty="0" err="1" smtClean="0"/>
              <a:t>with</a:t>
            </a:r>
            <a:r>
              <a:rPr lang="de-DE" dirty="0" smtClean="0"/>
              <a:t> so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fr-FR" dirty="0" smtClean="0"/>
          </a:p>
          <a:p>
            <a:r>
              <a:rPr lang="en-US" dirty="0" smtClean="0"/>
              <a:t>So few training/education opportunities for the youth out of school</a:t>
            </a:r>
          </a:p>
          <a:p>
            <a:r>
              <a:rPr lang="en-US" dirty="0" smtClean="0"/>
              <a:t>Merely education opportunities for adults</a:t>
            </a:r>
          </a:p>
          <a:p>
            <a:r>
              <a:rPr lang="en-US" dirty="0" smtClean="0"/>
              <a:t>So many people, young and adults, looking for jobs, thus no qualification</a:t>
            </a:r>
          </a:p>
          <a:p>
            <a:r>
              <a:rPr lang="en-US" dirty="0" smtClean="0"/>
              <a:t>People mostly unable to stand for themselves, and always waiting for whatever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07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850106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>
                <a:effectLst/>
              </a:rPr>
              <a:t>OUR VISION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268760"/>
            <a:ext cx="8178112" cy="4979640"/>
          </a:xfrm>
        </p:spPr>
        <p:txBody>
          <a:bodyPr>
            <a:normAutofit/>
          </a:bodyPr>
          <a:lstStyle/>
          <a:p>
            <a:endParaRPr lang="de-DE" sz="3000" dirty="0" smtClean="0">
              <a:latin typeface="+mj-lt"/>
            </a:endParaRPr>
          </a:p>
          <a:p>
            <a:r>
              <a:rPr lang="en-GB" sz="3600" b="1" dirty="0"/>
              <a:t>A</a:t>
            </a:r>
            <a:r>
              <a:rPr lang="en-GB" sz="3600" dirty="0" smtClean="0"/>
              <a:t> </a:t>
            </a:r>
            <a:r>
              <a:rPr lang="en-GB" sz="3600" dirty="0"/>
              <a:t>society with individuals, adults and young people, responsible for their living conditions and the future of their </a:t>
            </a:r>
            <a:r>
              <a:rPr lang="en-GB" sz="3600" dirty="0" smtClean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15813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850106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>
                <a:effectLst/>
              </a:rPr>
              <a:t>OUR MISSION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268760"/>
            <a:ext cx="8178112" cy="4979640"/>
          </a:xfrm>
        </p:spPr>
        <p:txBody>
          <a:bodyPr>
            <a:normAutofit/>
          </a:bodyPr>
          <a:lstStyle/>
          <a:p>
            <a:endParaRPr lang="de-DE" sz="3000" dirty="0" smtClean="0">
              <a:latin typeface="+mj-lt"/>
            </a:endParaRPr>
          </a:p>
          <a:p>
            <a:r>
              <a:rPr lang="en-US" sz="3600" dirty="0" smtClean="0"/>
              <a:t>to </a:t>
            </a:r>
            <a:r>
              <a:rPr lang="en-US" sz="3600" dirty="0"/>
              <a:t>promote quality and inclusive education for all, especially </a:t>
            </a:r>
            <a:r>
              <a:rPr lang="en-US" sz="3600" dirty="0" smtClean="0"/>
              <a:t>the for </a:t>
            </a:r>
            <a:r>
              <a:rPr lang="en-US" sz="3600" dirty="0"/>
              <a:t>vulnerable, in the perspective </a:t>
            </a:r>
            <a:r>
              <a:rPr lang="en-US" sz="3600" dirty="0" smtClean="0"/>
              <a:t>of peacebuilding, </a:t>
            </a:r>
            <a:r>
              <a:rPr lang="en-US" sz="3600" dirty="0"/>
              <a:t>global citizenship, sustainable development and cultural </a:t>
            </a:r>
            <a:r>
              <a:rPr lang="en-US" sz="3600" dirty="0" smtClean="0"/>
              <a:t>diversity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5142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5781"/>
            <a:ext cx="8250120" cy="1088963"/>
          </a:xfrm>
        </p:spPr>
        <p:txBody>
          <a:bodyPr>
            <a:normAutofit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WHERE WE ARE </a:t>
            </a:r>
            <a:r>
              <a:rPr lang="de-DE" sz="4800" dirty="0" smtClean="0">
                <a:solidFill>
                  <a:srgbClr val="FF0000"/>
                </a:solidFill>
                <a:latin typeface="AR HERMANN" panose="02000000000000000000" pitchFamily="2" charset="0"/>
              </a:rPr>
              <a:t>NOW</a:t>
            </a:r>
            <a:endParaRPr lang="de-DE" sz="48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196752"/>
            <a:ext cx="7962088" cy="5112568"/>
          </a:xfrm>
        </p:spPr>
        <p:txBody>
          <a:bodyPr>
            <a:normAutofit lnSpcReduction="10000"/>
          </a:bodyPr>
          <a:lstStyle/>
          <a:p>
            <a:r>
              <a:rPr lang="de-DE" b="1" dirty="0" err="1" smtClean="0"/>
              <a:t>Since</a:t>
            </a:r>
            <a:r>
              <a:rPr lang="de-DE" b="1" dirty="0" smtClean="0"/>
              <a:t> 2019, </a:t>
            </a:r>
            <a:r>
              <a:rPr lang="de-DE" b="1" dirty="0" err="1" smtClean="0"/>
              <a:t>supporting</a:t>
            </a:r>
            <a:r>
              <a:rPr lang="de-DE" b="1" dirty="0" smtClean="0"/>
              <a:t> IDPs </a:t>
            </a:r>
            <a:r>
              <a:rPr lang="de-DE" b="1" dirty="0" err="1" smtClean="0"/>
              <a:t>from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Anglophone </a:t>
            </a:r>
            <a:r>
              <a:rPr lang="de-DE" b="1" dirty="0" err="1" smtClean="0"/>
              <a:t>crisis</a:t>
            </a:r>
            <a:r>
              <a:rPr lang="de-DE" b="1" dirty="0" smtClean="0"/>
              <a:t> in Bafoussam</a:t>
            </a:r>
            <a:endParaRPr lang="fr-FR" b="1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 smtClean="0"/>
              <a:t>Support for </a:t>
            </a:r>
            <a:r>
              <a:rPr lang="en-US" dirty="0"/>
              <a:t>displaced children to access formal inclusive quality </a:t>
            </a:r>
            <a:r>
              <a:rPr lang="en-US" dirty="0" smtClean="0"/>
              <a:t>education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 smtClean="0"/>
              <a:t>schools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IDPs </a:t>
            </a:r>
            <a:r>
              <a:rPr lang="de-DE" dirty="0" err="1" smtClean="0"/>
              <a:t>students</a:t>
            </a:r>
            <a:endParaRPr lang="de-DE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 smtClean="0"/>
              <a:t>Giving</a:t>
            </a:r>
            <a:r>
              <a:rPr lang="de-DE" dirty="0" smtClean="0"/>
              <a:t> </a:t>
            </a:r>
            <a:r>
              <a:rPr lang="de-DE" dirty="0" err="1"/>
              <a:t>young</a:t>
            </a:r>
            <a:r>
              <a:rPr lang="de-DE" dirty="0"/>
              <a:t> out-</a:t>
            </a:r>
            <a:r>
              <a:rPr lang="de-DE" dirty="0" err="1"/>
              <a:t>of</a:t>
            </a:r>
            <a:r>
              <a:rPr lang="de-DE" dirty="0"/>
              <a:t>-school a </a:t>
            </a:r>
            <a:r>
              <a:rPr lang="de-DE" dirty="0" err="1"/>
              <a:t>chance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a </a:t>
            </a:r>
            <a:r>
              <a:rPr lang="de-DE" dirty="0" err="1" smtClean="0"/>
              <a:t>trade</a:t>
            </a:r>
            <a:endParaRPr lang="de-DE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/>
              <a:t>Supporting </a:t>
            </a:r>
            <a:r>
              <a:rPr lang="en-US" dirty="0" smtClean="0"/>
              <a:t>the </a:t>
            </a:r>
            <a:r>
              <a:rPr lang="en-US" dirty="0"/>
              <a:t>socio-economic resilience of displaced families </a:t>
            </a:r>
            <a:r>
              <a:rPr lang="fr-FR" dirty="0"/>
              <a:t> </a:t>
            </a:r>
            <a:endParaRPr lang="de-DE" dirty="0"/>
          </a:p>
          <a:p>
            <a:pPr lvl="0">
              <a:buFont typeface="Wingdings" panose="05000000000000000000" pitchFamily="2" charset="2"/>
              <a:buChar char="Ø"/>
            </a:pPr>
            <a:endParaRPr lang="de-DE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77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5781"/>
            <a:ext cx="8250120" cy="72892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WHERE ARE THE IDP FROM</a:t>
            </a:r>
            <a:endParaRPr lang="de-DE" sz="48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7962088" cy="4752528"/>
          </a:xfrm>
        </p:spPr>
        <p:txBody>
          <a:bodyPr>
            <a:normAutofit/>
          </a:bodyPr>
          <a:lstStyle/>
          <a:p>
            <a:pPr marL="82296" lvl="0" indent="0">
              <a:buNone/>
            </a:pPr>
            <a:endParaRPr lang="de-DE" dirty="0"/>
          </a:p>
          <a:p>
            <a:endParaRPr lang="en-US" dirty="0" smtClean="0"/>
          </a:p>
        </p:txBody>
      </p:sp>
      <p:pic>
        <p:nvPicPr>
          <p:cNvPr id="4" name="image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9208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5781"/>
            <a:ext cx="8250120" cy="10889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 HERMANN" panose="02000000000000000000" pitchFamily="2" charset="0"/>
              </a:rPr>
              <a:t>HOW MANY ARE THE IDP</a:t>
            </a:r>
            <a:endParaRPr lang="de-DE" sz="48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052736"/>
            <a:ext cx="7962088" cy="540060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de-DE" b="1" dirty="0" smtClean="0"/>
              <a:t>As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last MSNA/OCHA </a:t>
            </a:r>
            <a:r>
              <a:rPr lang="de-DE" dirty="0" smtClean="0"/>
              <a:t>(sept.2022)</a:t>
            </a:r>
          </a:p>
          <a:p>
            <a:r>
              <a:rPr lang="en-US" dirty="0" smtClean="0">
                <a:latin typeface="Calisto MT" panose="02040603050505030304" pitchFamily="18" charset="0"/>
              </a:rPr>
              <a:t>NW: 231.281 IDP</a:t>
            </a:r>
          </a:p>
          <a:p>
            <a:r>
              <a:rPr lang="en-US" dirty="0" smtClean="0">
                <a:latin typeface="Calisto MT" panose="02040603050505030304" pitchFamily="18" charset="0"/>
              </a:rPr>
              <a:t>SW: 137.464 IDP</a:t>
            </a:r>
          </a:p>
          <a:p>
            <a:r>
              <a:rPr lang="en-US" dirty="0" smtClean="0">
                <a:latin typeface="Calisto MT" panose="02040603050505030304" pitchFamily="18" charset="0"/>
              </a:rPr>
              <a:t>LT: 79.954 IDP</a:t>
            </a:r>
          </a:p>
          <a:p>
            <a:r>
              <a:rPr lang="en-US" dirty="0" smtClean="0">
                <a:solidFill>
                  <a:srgbClr val="FF0000"/>
                </a:solidFill>
                <a:latin typeface="Calisto MT" panose="02040603050505030304" pitchFamily="18" charset="0"/>
              </a:rPr>
              <a:t>West Region: 114.111 IDP</a:t>
            </a:r>
          </a:p>
          <a:p>
            <a:pPr marL="82296" indent="0">
              <a:buNone/>
            </a:pPr>
            <a:endParaRPr lang="en-US" b="1" dirty="0" smtClean="0">
              <a:latin typeface="Calisto MT" panose="0204060305050503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visitors</a:t>
            </a:r>
            <a:r>
              <a:rPr lang="de-DE" b="1" dirty="0" smtClean="0"/>
              <a:t> (Jan. - Sept.2022</a:t>
            </a:r>
            <a:r>
              <a:rPr lang="de-DE" b="1" dirty="0"/>
              <a:t>)</a:t>
            </a:r>
          </a:p>
          <a:p>
            <a:r>
              <a:rPr lang="en-US" dirty="0" smtClean="0">
                <a:latin typeface="Calisto MT" panose="02040603050505030304" pitchFamily="18" charset="0"/>
              </a:rPr>
              <a:t>New persons : ca. 300 persons</a:t>
            </a:r>
            <a:endParaRPr lang="en-US" dirty="0">
              <a:latin typeface="Calisto MT" panose="02040603050505030304" pitchFamily="18" charset="0"/>
            </a:endParaRPr>
          </a:p>
          <a:p>
            <a:r>
              <a:rPr lang="en-US" dirty="0" smtClean="0">
                <a:latin typeface="Calisto MT" panose="02040603050505030304" pitchFamily="18" charset="0"/>
              </a:rPr>
              <a:t>Usually Visitors : 629 persons</a:t>
            </a:r>
            <a:endParaRPr lang="en-US" dirty="0">
              <a:latin typeface="Calisto MT" panose="02040603050505030304" pitchFamily="18" charset="0"/>
            </a:endParaRPr>
          </a:p>
          <a:p>
            <a:endParaRPr lang="en-US" dirty="0" smtClean="0">
              <a:latin typeface="Calisto MT" panose="02040603050505030304" pitchFamily="18" charset="0"/>
            </a:endParaRPr>
          </a:p>
          <a:p>
            <a:pPr marL="82296" indent="0">
              <a:buNone/>
            </a:pPr>
            <a:endParaRPr lang="en-US" dirty="0" smtClean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697</Words>
  <Application>Microsoft Office PowerPoint</Application>
  <PresentationFormat>Affichage à l'écran (4:3)</PresentationFormat>
  <Paragraphs>119</Paragraphs>
  <Slides>37</Slides>
  <Notes>0</Notes>
  <HiddenSlides>2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Solstice</vt:lpstr>
      <vt:lpstr>WELCOME TO</vt:lpstr>
      <vt:lpstr>ACADEMIE CAMEROUNAISE DES FORMATIONS A Civil Society Organisation   in Bafoussam </vt:lpstr>
      <vt:lpstr>WHO WE ARE</vt:lpstr>
      <vt:lpstr>WHERE WE ARE FROM</vt:lpstr>
      <vt:lpstr>OUR VISION</vt:lpstr>
      <vt:lpstr>OUR MISSION</vt:lpstr>
      <vt:lpstr>WHERE WE ARE NOW</vt:lpstr>
      <vt:lpstr>WHERE ARE THE IDP FROM</vt:lpstr>
      <vt:lpstr>HOW MANY ARE THE IDP</vt:lpstr>
      <vt:lpstr>WHO ARE THEY/HOW LONG</vt:lpstr>
      <vt:lpstr>WHATFOR ARE THEY COMING TO US</vt:lpstr>
      <vt:lpstr>Our Interventions</vt:lpstr>
      <vt:lpstr>OUR MAIN SUPPORT FOR THE YOUTH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OUR MAIN SUPPORT FOR THE YOUTH</vt:lpstr>
      <vt:lpstr>BRIDGE: Tailoring Worshop  as  a Training Centre</vt:lpstr>
      <vt:lpstr>Présentation PowerPoint</vt:lpstr>
      <vt:lpstr>Présentation PowerPoint</vt:lpstr>
      <vt:lpstr>OUR MAIN SUPPORT FOR PARENTS</vt:lpstr>
      <vt:lpstr>Présentation PowerPoint</vt:lpstr>
      <vt:lpstr>Présentation PowerPoint</vt:lpstr>
      <vt:lpstr>Présentation PowerPoint</vt:lpstr>
      <vt:lpstr>Présentation PowerPoint</vt:lpstr>
      <vt:lpstr>OUR MAIN SUPPORT FOR TEACHERS </vt:lpstr>
      <vt:lpstr>Présentation PowerPoint</vt:lpstr>
      <vt:lpstr>Présentation PowerPoint</vt:lpstr>
      <vt:lpstr>Présentation PowerPoint</vt:lpstr>
      <vt:lpstr>OUR STRATEGIES</vt:lpstr>
      <vt:lpstr> OUR HUMAN RESOURCES   </vt:lpstr>
      <vt:lpstr>OUR INCOMES</vt:lpstr>
      <vt:lpstr>OUR CHALLENGES</vt:lpstr>
      <vt:lpstr>THANK YOU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Foaleng</dc:creator>
  <cp:lastModifiedBy>Michel Foaleng</cp:lastModifiedBy>
  <cp:revision>128</cp:revision>
  <dcterms:created xsi:type="dcterms:W3CDTF">2021-10-05T10:16:59Z</dcterms:created>
  <dcterms:modified xsi:type="dcterms:W3CDTF">2022-11-07T11:01:08Z</dcterms:modified>
</cp:coreProperties>
</file>